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4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6301B-EB65-42A6-9FAE-6E81F3834B32}" v="91" dt="2026-06-25T09:49:33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3" d="100"/>
          <a:sy n="123" d="100"/>
        </p:scale>
        <p:origin x="77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Denis" userId="2f5788d2-b540-4eb3-817e-312860ffd8a0" providerId="ADAL" clId="{BCE10485-1FA3-49BC-9E62-A084D05B0DF1}"/>
    <pc:docChg chg="modSld modMainMaster">
      <pc:chgData name="Thomas Denis" userId="2f5788d2-b540-4eb3-817e-312860ffd8a0" providerId="ADAL" clId="{BCE10485-1FA3-49BC-9E62-A084D05B0DF1}" dt="2026-06-25T09:49:33.860" v="90"/>
      <pc:docMkLst>
        <pc:docMk/>
      </pc:docMkLst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56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57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58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59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0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1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2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3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4"/>
        </pc:sldMkLst>
      </pc:sldChg>
      <pc:sldChg chg="modTransition">
        <pc:chgData name="Thomas Denis" userId="2f5788d2-b540-4eb3-817e-312860ffd8a0" providerId="ADAL" clId="{BCE10485-1FA3-49BC-9E62-A084D05B0DF1}" dt="2026-06-25T09:49:33.860" v="90"/>
        <pc:sldMkLst>
          <pc:docMk/>
          <pc:sldMk cId="0" sldId="265"/>
        </pc:sldMkLst>
      </pc:sldChg>
      <pc:sldMasterChg chg="modTransition modSldLayout">
        <pc:chgData name="Thomas Denis" userId="2f5788d2-b540-4eb3-817e-312860ffd8a0" providerId="ADAL" clId="{BCE10485-1FA3-49BC-9E62-A084D05B0DF1}" dt="2026-06-25T09:49:33.860" v="90"/>
        <pc:sldMasterMkLst>
          <pc:docMk/>
          <pc:sldMasterMk cId="0" sldId="2147483648"/>
        </pc:sldMasterMkLst>
        <pc:sldLayoutChg chg="modTransition">
          <pc:chgData name="Thomas Denis" userId="2f5788d2-b540-4eb3-817e-312860ffd8a0" providerId="ADAL" clId="{BCE10485-1FA3-49BC-9E62-A084D05B0DF1}" dt="2026-06-25T09:49:33.860" v="90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Efficiency Gain</c:v>
                </c:pt>
              </c:strCache>
            </c:strRef>
          </c:tx>
          <c:spPr>
            <a:solidFill>
              <a:srgbClr val="0D948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Scheduling</c:v>
                </c:pt>
                <c:pt idx="1">
                  <c:v>Maintenance</c:v>
                </c:pt>
                <c:pt idx="2">
                  <c:v>Cargo Handling</c:v>
                </c:pt>
                <c:pt idx="3">
                  <c:v>BI Reporting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25</c:v>
                </c:pt>
                <c:pt idx="2">
                  <c:v>40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F5-4EFB-87F8-EC66BC3C3E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705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914400"/>
            <a:ext cx="4572000" cy="4572000"/>
          </a:xfrm>
          <a:prstGeom prst="ellipse">
            <a:avLst/>
          </a:prstGeom>
          <a:solidFill>
            <a:srgbClr val="0F2A3F">
              <a:alpha val="70000"/>
            </a:srgbClr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182880"/>
            <a:ext cx="3200400" cy="3200400"/>
          </a:xfrm>
          <a:prstGeom prst="ellipse">
            <a:avLst/>
          </a:prstGeom>
          <a:solidFill>
            <a:srgbClr val="143850">
              <a:alpha val="80000"/>
            </a:srgbClr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Seychelles Port Authority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640080" y="24231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Integration Strategy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31546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Enhancing PVMIS and Business Intelligence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4663440"/>
            <a:ext cx="9144000" cy="4846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4709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2026  |  Seychelles Port Authority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Form AI Task Force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914400" y="2377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Pilot Project Approval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Partner with AI Experts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14400" y="34747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Training &amp; Capacity Building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02920" y="4297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0292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0" y="4663440"/>
            <a:ext cx="9144000" cy="4846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4709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Seychelles Port Authority - Driving Innovation for a Sustainable Future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Presentation Agenda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Introduction to SPA and PVMIS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1463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Current Challenges in Port Operations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AI Opportunities for SPA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2377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AI Enhancements to PVMIS and BI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2834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Implementation Roadmap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3291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Expected Benefits and Next Steps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Plan for Digital Transformation at SPA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 Victoria Management Information System (PVMIS)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PVMIS is SPA's core digital platform for port operations, integrating accounts, vessel management, and real-time planning.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21031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Vessel Berthing &amp; Scheduling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26060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Cargo Handling &amp; Tracking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30403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Regulatory Compliance &amp; Reporting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3517174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Inter-island Terminal Coordination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292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Launched 2023 - Foundation for Digital Transformation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SPA Official Documentation and Project Launch 2023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64C3464-16D1-B60B-94D8-413B729C1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067" y="3416034"/>
            <a:ext cx="3010307" cy="1580411"/>
          </a:xfrm>
          <a:prstGeom prst="rect">
            <a:avLst/>
          </a:prstGeom>
        </p:spPr>
      </p:pic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Challenges in Port Operations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1188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Manual scheduling leading to delays and inefficiencies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Limited predictive capabilities for vessel arrivals and cargo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2377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High operational costs due to reactive maintenance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2971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Data silos hindering real-time decision making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3566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Increasing traffic and environmental compliance pressures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4206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Opportunity: Leverage PVMIS data with AI for optimization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SPA Assessment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in PVMIS and Business Intelligence</a:t>
            </a:r>
            <a:endParaRPr lang="en-US" sz="32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274320" y="1051560"/>
          <a:ext cx="457200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30352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Enhancements: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303520" y="16459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Real-time predictive insights from PVMIS data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303520" y="21945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Automated reporting and anomaly detection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303520" y="27432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Improved resource allocation and cost savings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303520" y="32918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Enhanced decision-making with BI dashboards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AI Integration Benefits for Port Systems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Implementation Roadmap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1645920" cy="731520"/>
          </a:xfrm>
          <a:prstGeom prst="rect">
            <a:avLst/>
          </a:prstGeom>
          <a:solidFill>
            <a:srgbClr val="0D948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Assessment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377440" y="1188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377440" y="14630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audit, PVMIS integration study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1645920" cy="731520"/>
          </a:xfrm>
          <a:prstGeom prst="rect">
            <a:avLst/>
          </a:prstGeom>
          <a:solidFill>
            <a:srgbClr val="0D948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1945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Pilot Projects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377440" y="21945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377440" y="24688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predictive maintenance &amp; scheduling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108960"/>
            <a:ext cx="1645920" cy="731520"/>
          </a:xfrm>
          <a:prstGeom prst="rect">
            <a:avLst/>
          </a:prstGeom>
          <a:solidFill>
            <a:srgbClr val="0D948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2004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Full Integration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377440" y="32004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377440" y="3474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 dashboards, advanced analytics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046220"/>
            <a:ext cx="1645920" cy="800100"/>
          </a:xfrm>
          <a:prstGeom prst="rect">
            <a:avLst/>
          </a:prstGeom>
          <a:solidFill>
            <a:srgbClr val="0D948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2062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4: Optimization &amp; Scale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377440" y="4206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2028+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377440" y="44805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improvement, training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3-Year AI Adoption Plan for SPA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Expected Benefits of AI Adoption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11887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Efficiency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754880" y="11887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+25-40% faster turnaround times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2920" y="18745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Savings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754880" y="18745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15-30% reduction in maintenance &amp; fuel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25603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Growth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754880" y="25603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throughput capacity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02920" y="32461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754880" y="32461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emissions through optimization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" y="39319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Competitiveness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4754880" y="39319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smart port status in Indian Ocean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Benchmarks from Smart Ports like Rotterdam, Singapore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a strategic enabler for SPA's future as a modern, efficient port authority.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1645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Integrate AI with PVMIS for predictive capabilities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2286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Focus on high-impact areas: scheduling, maintenance, BI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2926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Phased implementation minimizes risk and builds expertise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3566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Significant ROI through efficiency, cost savings, and competitiveness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4754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Recommendation for SPA Leadership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fographic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Bar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502920" y="13716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Integration Strategy: At a Glance</a:t>
            </a:r>
            <a:endParaRPr lang="en-US" sz="3000"/>
          </a:p>
        </p:txBody>
      </p:sp>
      <p:sp>
        <p:nvSpPr>
          <p:cNvPr id="4" name="LabelA"/>
          <p:cNvSpPr/>
          <p:nvPr/>
        </p:nvSpPr>
        <p:spPr>
          <a:xfrm>
            <a:off x="502920" y="980000"/>
            <a:ext cx="81381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Efficiency Gains from AI</a:t>
            </a:r>
            <a:endParaRPr lang="en-US" sz="1500" dirty="0"/>
          </a:p>
        </p:txBody>
      </p:sp>
      <p:sp>
        <p:nvSpPr>
          <p:cNvPr id="5" name="Stat1"/>
          <p:cNvSpPr/>
          <p:nvPr/>
        </p:nvSpPr>
        <p:spPr>
          <a:xfrm>
            <a:off x="502920" y="1300000"/>
            <a:ext cx="1905000" cy="88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6E0EA"/>
            </a:solidFill>
          </a:ln>
        </p:spPr>
        <p:txBody>
          <a:bodyPr wrap="square" lIns="45720" tIns="45720" rIns="45720" bIns="4572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</a:rPr>
              <a:t>40%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</a:rPr>
              <a:t>Cargo Handling</a:t>
            </a:r>
          </a:p>
        </p:txBody>
      </p:sp>
      <p:sp>
        <p:nvSpPr>
          <p:cNvPr id="6" name="Stat2"/>
          <p:cNvSpPr/>
          <p:nvPr/>
        </p:nvSpPr>
        <p:spPr>
          <a:xfrm>
            <a:off x="2580640" y="1300000"/>
            <a:ext cx="1905000" cy="88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6E0EA"/>
            </a:solidFill>
          </a:ln>
        </p:spPr>
        <p:txBody>
          <a:bodyPr wrap="square" lIns="45720" tIns="45720" rIns="45720" bIns="4572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</a:rPr>
              <a:t>35%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</a:rPr>
              <a:t>Scheduling</a:t>
            </a:r>
          </a:p>
        </p:txBody>
      </p:sp>
      <p:sp>
        <p:nvSpPr>
          <p:cNvPr id="7" name="Stat3"/>
          <p:cNvSpPr/>
          <p:nvPr/>
        </p:nvSpPr>
        <p:spPr>
          <a:xfrm>
            <a:off x="4658360" y="1300000"/>
            <a:ext cx="1905000" cy="88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6E0EA"/>
            </a:solidFill>
          </a:ln>
        </p:spPr>
        <p:txBody>
          <a:bodyPr wrap="square" lIns="45720" tIns="45720" rIns="45720" bIns="4572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</a:rPr>
              <a:t>30%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</a:rPr>
              <a:t>BI Reporting</a:t>
            </a:r>
          </a:p>
        </p:txBody>
      </p:sp>
      <p:sp>
        <p:nvSpPr>
          <p:cNvPr id="8" name="Stat4"/>
          <p:cNvSpPr/>
          <p:nvPr/>
        </p:nvSpPr>
        <p:spPr>
          <a:xfrm>
            <a:off x="6736080" y="1300000"/>
            <a:ext cx="1905000" cy="880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6E0EA"/>
            </a:solidFill>
          </a:ln>
        </p:spPr>
        <p:txBody>
          <a:bodyPr wrap="square" lIns="45720" tIns="45720" rIns="45720" bIns="4572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</a:rPr>
              <a:t>25%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</a:rPr>
              <a:t>Maintenance</a:t>
            </a:r>
          </a:p>
        </p:txBody>
      </p:sp>
      <p:sp>
        <p:nvSpPr>
          <p:cNvPr id="9" name="LabelB"/>
          <p:cNvSpPr/>
          <p:nvPr/>
        </p:nvSpPr>
        <p:spPr>
          <a:xfrm>
            <a:off x="502920" y="2280000"/>
            <a:ext cx="81381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Adoption Roadmap</a:t>
            </a:r>
            <a:endParaRPr lang="en-US" sz="1500"/>
          </a:p>
        </p:txBody>
      </p:sp>
      <p:sp>
        <p:nvSpPr>
          <p:cNvPr id="10" name="Phase1"/>
          <p:cNvSpPr/>
          <p:nvPr/>
        </p:nvSpPr>
        <p:spPr>
          <a:xfrm>
            <a:off x="502920" y="2600000"/>
            <a:ext cx="1905000" cy="820000"/>
          </a:xfrm>
          <a:prstGeom prst="roundRect">
            <a:avLst>
              <a:gd name="adj" fmla="val 8000"/>
            </a:avLst>
          </a:prstGeom>
          <a:solidFill>
            <a:srgbClr val="0A1628"/>
          </a:solidFill>
          <a:ln/>
        </p:spPr>
        <p:txBody>
          <a:bodyPr wrap="square" lIns="68580" tIns="45720" rIns="68580" bIns="4572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</a:rPr>
              <a:t>Phase 1</a:t>
            </a:r>
          </a:p>
          <a:p>
            <a:pPr marL="0" indent="0" algn="ctr">
              <a:buNone/>
            </a:pPr>
            <a:r>
              <a:rPr lang="en-US" sz="1050" b="1" dirty="0">
                <a:solidFill>
                  <a:srgbClr val="5EEAD4"/>
                </a:solidFill>
                <a:latin typeface="Calibri" pitchFamily="34" charset="0"/>
              </a:rPr>
              <a:t>Q3 2026</a:t>
            </a:r>
          </a:p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Calibri" pitchFamily="34" charset="0"/>
              </a:rPr>
              <a:t>Assessment</a:t>
            </a:r>
          </a:p>
        </p:txBody>
      </p:sp>
      <p:sp>
        <p:nvSpPr>
          <p:cNvPr id="11" name="Phase2"/>
          <p:cNvSpPr/>
          <p:nvPr/>
        </p:nvSpPr>
        <p:spPr>
          <a:xfrm>
            <a:off x="2580640" y="2600000"/>
            <a:ext cx="1905000" cy="820000"/>
          </a:xfrm>
          <a:prstGeom prst="roundRect">
            <a:avLst>
              <a:gd name="adj" fmla="val 8000"/>
            </a:avLst>
          </a:prstGeom>
          <a:solidFill>
            <a:srgbClr val="0A1628"/>
          </a:solidFill>
          <a:ln/>
        </p:spPr>
        <p:txBody>
          <a:bodyPr wrap="square" lIns="68580" tIns="45720" rIns="68580" bIns="4572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</a:rPr>
              <a:t>Phase 2</a:t>
            </a:r>
          </a:p>
          <a:p>
            <a:pPr marL="0" indent="0" algn="ctr">
              <a:buNone/>
            </a:pPr>
            <a:r>
              <a:rPr lang="en-US" sz="1050" b="1" dirty="0">
                <a:solidFill>
                  <a:srgbClr val="5EEAD4"/>
                </a:solidFill>
                <a:latin typeface="Calibri" pitchFamily="34" charset="0"/>
              </a:rPr>
              <a:t>Q4 2026</a:t>
            </a:r>
          </a:p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Calibri" pitchFamily="34" charset="0"/>
              </a:rPr>
              <a:t>Pilot Projects</a:t>
            </a:r>
          </a:p>
        </p:txBody>
      </p:sp>
      <p:sp>
        <p:nvSpPr>
          <p:cNvPr id="12" name="Phase3"/>
          <p:cNvSpPr/>
          <p:nvPr/>
        </p:nvSpPr>
        <p:spPr>
          <a:xfrm>
            <a:off x="4658360" y="2600000"/>
            <a:ext cx="1905000" cy="820000"/>
          </a:xfrm>
          <a:prstGeom prst="roundRect">
            <a:avLst>
              <a:gd name="adj" fmla="val 8000"/>
            </a:avLst>
          </a:prstGeom>
          <a:solidFill>
            <a:srgbClr val="0A1628"/>
          </a:solidFill>
          <a:ln/>
        </p:spPr>
        <p:txBody>
          <a:bodyPr wrap="square" lIns="68580" tIns="45720" rIns="68580" bIns="4572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</a:rPr>
              <a:t>Phase 3</a:t>
            </a:r>
          </a:p>
          <a:p>
            <a:pPr marL="0" indent="0" algn="ctr">
              <a:buNone/>
            </a:pPr>
            <a:r>
              <a:rPr lang="en-US" sz="1050" b="1">
                <a:solidFill>
                  <a:srgbClr val="5EEAD4"/>
                </a:solidFill>
                <a:latin typeface="Calibri" pitchFamily="34" charset="0"/>
              </a:rPr>
              <a:t>2027</a:t>
            </a:r>
          </a:p>
          <a:p>
            <a:pPr marL="0" indent="0" algn="ctr">
              <a:buNone/>
            </a:pPr>
            <a:r>
              <a:rPr lang="en-US" sz="1000">
                <a:solidFill>
                  <a:srgbClr val="E2E8F0"/>
                </a:solidFill>
                <a:latin typeface="Calibri" pitchFamily="34" charset="0"/>
              </a:rPr>
              <a:t>Full Integration</a:t>
            </a:r>
          </a:p>
        </p:txBody>
      </p:sp>
      <p:sp>
        <p:nvSpPr>
          <p:cNvPr id="13" name="Phase4"/>
          <p:cNvSpPr/>
          <p:nvPr/>
        </p:nvSpPr>
        <p:spPr>
          <a:xfrm>
            <a:off x="6736080" y="2600000"/>
            <a:ext cx="1905000" cy="820000"/>
          </a:xfrm>
          <a:prstGeom prst="roundRect">
            <a:avLst>
              <a:gd name="adj" fmla="val 8000"/>
            </a:avLst>
          </a:prstGeom>
          <a:solidFill>
            <a:srgbClr val="0A1628"/>
          </a:solidFill>
          <a:ln/>
        </p:spPr>
        <p:txBody>
          <a:bodyPr wrap="square" lIns="68580" tIns="45720" rIns="68580" bIns="4572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</a:rPr>
              <a:t>Phase 4</a:t>
            </a:r>
          </a:p>
          <a:p>
            <a:pPr marL="0" indent="0" algn="ctr">
              <a:buNone/>
            </a:pPr>
            <a:r>
              <a:rPr lang="en-US" sz="1050" b="1">
                <a:solidFill>
                  <a:srgbClr val="5EEAD4"/>
                </a:solidFill>
                <a:latin typeface="Calibri" pitchFamily="34" charset="0"/>
              </a:rPr>
              <a:t>2028+</a:t>
            </a:r>
          </a:p>
          <a:p>
            <a:pPr marL="0" indent="0" algn="ctr">
              <a:buNone/>
            </a:pPr>
            <a:r>
              <a:rPr lang="en-US" sz="1000">
                <a:solidFill>
                  <a:srgbClr val="E2E8F0"/>
                </a:solidFill>
                <a:latin typeface="Calibri" pitchFamily="34" charset="0"/>
              </a:rPr>
              <a:t>Optimize &amp; Scale</a:t>
            </a:r>
          </a:p>
        </p:txBody>
      </p:sp>
      <p:sp>
        <p:nvSpPr>
          <p:cNvPr id="14" name="LabelC"/>
          <p:cNvSpPr/>
          <p:nvPr/>
        </p:nvSpPr>
        <p:spPr>
          <a:xfrm>
            <a:off x="502920" y="3500000"/>
            <a:ext cx="81381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Outcomes</a:t>
            </a:r>
            <a:endParaRPr lang="en-US" sz="1500"/>
          </a:p>
        </p:txBody>
      </p:sp>
      <p:sp>
        <p:nvSpPr>
          <p:cNvPr id="15" name="Chip1"/>
          <p:cNvSpPr/>
          <p:nvPr/>
        </p:nvSpPr>
        <p:spPr>
          <a:xfrm>
            <a:off x="502920" y="3820000"/>
            <a:ext cx="1500000" cy="660000"/>
          </a:xfrm>
          <a:prstGeom prst="roundRect">
            <a:avLst>
              <a:gd name="adj" fmla="val 12000"/>
            </a:avLst>
          </a:prstGeom>
          <a:solidFill>
            <a:srgbClr val="E6FBF8"/>
          </a:solidFill>
          <a:ln w="12700">
            <a:solidFill>
              <a:srgbClr val="0D9488"/>
            </a:solidFill>
          </a:ln>
        </p:spPr>
        <p:txBody>
          <a:bodyPr wrap="square" lIns="45720" tIns="36000" rIns="45720" bIns="360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</a:rPr>
              <a:t>+25-40% faster turnaround</a:t>
            </a:r>
          </a:p>
        </p:txBody>
      </p:sp>
      <p:sp>
        <p:nvSpPr>
          <p:cNvPr id="16" name="Chip2"/>
          <p:cNvSpPr/>
          <p:nvPr/>
        </p:nvSpPr>
        <p:spPr>
          <a:xfrm>
            <a:off x="2162460" y="3820000"/>
            <a:ext cx="1500000" cy="660000"/>
          </a:xfrm>
          <a:prstGeom prst="roundRect">
            <a:avLst>
              <a:gd name="adj" fmla="val 12000"/>
            </a:avLst>
          </a:prstGeom>
          <a:solidFill>
            <a:srgbClr val="E6FBF8"/>
          </a:solidFill>
          <a:ln w="12700">
            <a:solidFill>
              <a:srgbClr val="0D9488"/>
            </a:solidFill>
          </a:ln>
        </p:spPr>
        <p:txBody>
          <a:bodyPr wrap="square" lIns="45720" tIns="36000" rIns="45720" bIns="360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</a:rPr>
              <a:t>15-30% lower costs</a:t>
            </a:r>
          </a:p>
        </p:txBody>
      </p:sp>
      <p:sp>
        <p:nvSpPr>
          <p:cNvPr id="17" name="Chip3"/>
          <p:cNvSpPr/>
          <p:nvPr/>
        </p:nvSpPr>
        <p:spPr>
          <a:xfrm>
            <a:off x="3822000" y="3820000"/>
            <a:ext cx="1500000" cy="660000"/>
          </a:xfrm>
          <a:prstGeom prst="roundRect">
            <a:avLst>
              <a:gd name="adj" fmla="val 12000"/>
            </a:avLst>
          </a:prstGeom>
          <a:solidFill>
            <a:srgbClr val="E6FBF8"/>
          </a:solidFill>
          <a:ln w="12700">
            <a:solidFill>
              <a:srgbClr val="0D9488"/>
            </a:solidFill>
          </a:ln>
        </p:spPr>
        <p:txBody>
          <a:bodyPr wrap="square" lIns="45720" tIns="36000" rIns="45720" bIns="360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1E293B"/>
                </a:solidFill>
                <a:latin typeface="Calibri" pitchFamily="34" charset="0"/>
              </a:rPr>
              <a:t>Higher throughput</a:t>
            </a:r>
          </a:p>
        </p:txBody>
      </p:sp>
      <p:sp>
        <p:nvSpPr>
          <p:cNvPr id="18" name="Chip4"/>
          <p:cNvSpPr/>
          <p:nvPr/>
        </p:nvSpPr>
        <p:spPr>
          <a:xfrm>
            <a:off x="5481540" y="3820000"/>
            <a:ext cx="1500000" cy="660000"/>
          </a:xfrm>
          <a:prstGeom prst="roundRect">
            <a:avLst>
              <a:gd name="adj" fmla="val 12000"/>
            </a:avLst>
          </a:prstGeom>
          <a:solidFill>
            <a:srgbClr val="E6FBF8"/>
          </a:solidFill>
          <a:ln w="12700">
            <a:solidFill>
              <a:srgbClr val="0D9488"/>
            </a:solidFill>
          </a:ln>
        </p:spPr>
        <p:txBody>
          <a:bodyPr wrap="square" lIns="45720" tIns="36000" rIns="45720" bIns="360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</a:rPr>
              <a:t>Lower emissions</a:t>
            </a:r>
          </a:p>
        </p:txBody>
      </p:sp>
      <p:sp>
        <p:nvSpPr>
          <p:cNvPr id="19" name="Chip5"/>
          <p:cNvSpPr/>
          <p:nvPr/>
        </p:nvSpPr>
        <p:spPr>
          <a:xfrm>
            <a:off x="7141080" y="3820000"/>
            <a:ext cx="1500000" cy="660000"/>
          </a:xfrm>
          <a:prstGeom prst="roundRect">
            <a:avLst>
              <a:gd name="adj" fmla="val 12000"/>
            </a:avLst>
          </a:prstGeom>
          <a:solidFill>
            <a:srgbClr val="E6FBF8"/>
          </a:solidFill>
          <a:ln w="12700">
            <a:solidFill>
              <a:srgbClr val="0D9488"/>
            </a:solidFill>
          </a:ln>
        </p:spPr>
        <p:txBody>
          <a:bodyPr wrap="square" lIns="45720" tIns="36000" rIns="45720" bIns="360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293B"/>
                </a:solidFill>
                <a:latin typeface="Calibri" pitchFamily="34" charset="0"/>
              </a:rPr>
              <a:t>Smart-port status</a:t>
            </a:r>
          </a:p>
        </p:txBody>
      </p:sp>
      <p:sp>
        <p:nvSpPr>
          <p:cNvPr id="20" name="Footer"/>
          <p:cNvSpPr/>
          <p:nvPr/>
        </p:nvSpPr>
        <p:spPr>
          <a:xfrm>
            <a:off x="502920" y="475488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>
                <a:solidFill>
                  <a:srgbClr val="475569"/>
                </a:solidFill>
                <a:latin typeface="Calibri" pitchFamily="34" charset="0"/>
              </a:rPr>
              <a:t>Seychelles Port Authority — AI integration across PVMIS: efficiency gains, phased roadmap, and expected outcomes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0">
        <p:pull/>
      </p:transition>
    </mc:Choice>
    <mc:Fallback>
      <p:transition spd="slow" advClick="0" advTm="0">
        <p:pull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75cf3f-a943-490a-b617-89a81d84122e">
      <Terms xmlns="http://schemas.microsoft.com/office/infopath/2007/PartnerControls"/>
    </lcf76f155ced4ddcb4097134ff3c332f>
    <q3f xmlns="7a75cf3f-a943-490a-b617-89a81d84122e" xsi:nil="true"/>
    <TaxCatchAll xmlns="c7ffff28-0d50-446b-8559-8d0474aacd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30537385E1E44EA4010CA17503E840" ma:contentTypeVersion="13" ma:contentTypeDescription="Create a new document." ma:contentTypeScope="" ma:versionID="773df29fa137382c847572622826d0a1">
  <xsd:schema xmlns:xsd="http://www.w3.org/2001/XMLSchema" xmlns:xs="http://www.w3.org/2001/XMLSchema" xmlns:p="http://schemas.microsoft.com/office/2006/metadata/properties" xmlns:ns2="7a75cf3f-a943-490a-b617-89a81d84122e" xmlns:ns3="c7ffff28-0d50-446b-8559-8d0474aacd2b" targetNamespace="http://schemas.microsoft.com/office/2006/metadata/properties" ma:root="true" ma:fieldsID="c79d763dea6e64f56172289742198569" ns2:_="" ns3:_="">
    <xsd:import namespace="7a75cf3f-a943-490a-b617-89a81d84122e"/>
    <xsd:import namespace="c7ffff28-0d50-446b-8559-8d0474aacd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q3f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75cf3f-a943-490a-b617-89a81d841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q3f" ma:index="12" nillable="true" ma:displayName="q3f" ma:internalName="q3f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22167f6-adf6-46e6-9a23-4c4f5c8d74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fff28-0d50-446b-8559-8d0474aacd2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b25bc22-346d-4591-a73f-349b972d56bc}" ma:internalName="TaxCatchAll" ma:showField="CatchAllData" ma:web="c7ffff28-0d50-446b-8559-8d0474aacd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6C5EFB-459F-4C31-A81B-619D8398A1F4}">
  <ds:schemaRefs>
    <ds:schemaRef ds:uri="http://schemas.microsoft.com/office/2006/metadata/properties"/>
    <ds:schemaRef ds:uri="http://schemas.microsoft.com/office/infopath/2007/PartnerControls"/>
    <ds:schemaRef ds:uri="7a75cf3f-a943-490a-b617-89a81d84122e"/>
    <ds:schemaRef ds:uri="c7ffff28-0d50-446b-8559-8d0474aacd2b"/>
  </ds:schemaRefs>
</ds:datastoreItem>
</file>

<file path=customXml/itemProps2.xml><?xml version="1.0" encoding="utf-8"?>
<ds:datastoreItem xmlns:ds="http://schemas.openxmlformats.org/officeDocument/2006/customXml" ds:itemID="{91C72402-0DDD-4D68-B69C-D6A0BF73BD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8DC66F-194B-499D-BAE7-D8010DCA36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75cf3f-a943-490a-b617-89a81d84122e"/>
    <ds:schemaRef ds:uri="c7ffff28-0d50-446b-8559-8d0474aacd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525</Words>
  <Application>Microsoft Office PowerPoint</Application>
  <PresentationFormat>On-screen Show (16:9)</PresentationFormat>
  <Paragraphs>115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AI to SPA Operations and PVMIS</dc:title>
  <dc:subject>PptxGenJS Presentation</dc:subject>
  <dc:creator>Seychelles Port Authority</dc:creator>
  <cp:lastModifiedBy>Thomas Denis</cp:lastModifiedBy>
  <cp:revision>4</cp:revision>
  <dcterms:created xsi:type="dcterms:W3CDTF">2026-06-23T10:24:54Z</dcterms:created>
  <dcterms:modified xsi:type="dcterms:W3CDTF">2026-06-25T09:49:34Z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0x0101008430537385E1E44EA4010CA17503E840</vt:lpwstr>
  </property>
  <property fmtid="{D5CDD505-2E9C-101B-9397-08002B2CF9AE}" pid="3" name="MediaServiceImageTags">
    <vt:lpwstr/>
  </property>
</Properties>
</file>